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7" r:id="rId6"/>
    <p:sldId id="258" r:id="rId7"/>
    <p:sldId id="290" r:id="rId8"/>
    <p:sldId id="264" r:id="rId9"/>
    <p:sldId id="268" r:id="rId10"/>
    <p:sldId id="286" r:id="rId11"/>
    <p:sldId id="262" r:id="rId12"/>
    <p:sldId id="292" r:id="rId13"/>
    <p:sldId id="279" r:id="rId14"/>
    <p:sldId id="293" r:id="rId15"/>
    <p:sldId id="296" r:id="rId16"/>
    <p:sldId id="294" r:id="rId17"/>
    <p:sldId id="295" r:id="rId18"/>
    <p:sldId id="297" r:id="rId19"/>
    <p:sldId id="298" r:id="rId20"/>
    <p:sldId id="299" r:id="rId21"/>
    <p:sldId id="300" r:id="rId22"/>
    <p:sldId id="301" r:id="rId23"/>
    <p:sldId id="260" r:id="rId24"/>
    <p:sldId id="304" r:id="rId25"/>
    <p:sldId id="305" r:id="rId26"/>
    <p:sldId id="303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3204" autoAdjust="0"/>
  </p:normalViewPr>
  <p:slideViewPr>
    <p:cSldViewPr snapToGrid="0">
      <p:cViewPr varScale="1">
        <p:scale>
          <a:sx n="79" d="100"/>
          <a:sy n="79" d="100"/>
        </p:scale>
        <p:origin x="619" y="67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3/15/2025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3/15/2025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17493-B5E5-34DB-2709-D1BED3EDB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3713B1-0176-E25D-B0D9-BDBA1F7DF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73DDBE-0D0C-8E5E-6676-3A0AC730C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2A511-E57E-B0A3-8E98-5D43BB7F8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6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F89EF-2BDD-CF3E-F818-209B7DCB4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32CEC-BD0E-05DC-31E9-1F6053D66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BF24-65EA-ABF8-1A59-D8911E559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78DDE-07CA-1416-F329-A40307C72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92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028B0-38E8-0059-EB19-E7F29FE0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82C8-4819-28FA-54AF-A67525003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7D1401-FA2D-EE57-7441-9842EE030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2C09A-DA0C-C090-7B64-7E8B4FC05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95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93661-E49D-1AC7-B212-06D4F857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63941-59DF-05AD-204A-133C9A59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E0C44A-5F9E-4C69-A594-439427E4DA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B9092-6164-FEE1-D4ED-C80C7B466B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78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D48A1-25EB-6919-0767-C1BA241E6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42C16-FA0E-A303-328D-9040E9058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6F96E-F51C-9CC7-0B34-F924902F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2BC9-A953-DED8-B2BE-24FD08C91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D3FCB-2837-5DBC-11CF-99C92C15C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79596D-F0BD-CABC-3D1D-33C83C74A4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CBEB1-5EE0-2CF6-E4AE-447477383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AF912-7715-46F2-D413-0F3AAD780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65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C90C8-F2C2-FB0F-49DB-61AE1D013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65F95-4616-4235-E542-8E14324A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3A204-86A5-4891-998E-394C73CB1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C3FCB-6A6B-B7D0-F636-A57E54978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78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17615-07EC-29B1-61AB-F8A09D954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5DDBA-FD7F-34CF-6D29-B40E53284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E9F02-CF7C-41A1-394E-373020AF9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23E89-BF7F-4BB1-7597-5395B3B7C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08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02E1E-C0F3-4D42-4FE1-F565AD071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78A6A-2F2D-FA7E-9A16-3F5D68E82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47ED70-9BB3-73CC-CA69-E80EBAB01C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B9392-FCCC-A8B2-76B6-AF5844090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14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5B072-BA4E-EBE1-6FA0-C9237CCD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5E618-F1ED-B950-513F-403E13C750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BA8A2-8F06-1D4D-BE49-8B9F525FA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CFEE7-C2A6-C9CC-AC6B-2ADED580D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65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9839-E9B0-17DE-8C7A-CEF11490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1944D2-3ABC-249A-9BB5-87B8BA24C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16D32-2113-9C7C-4B34-FA84F92C4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08385-40B3-E049-C428-71CA9222D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7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164BB-CF83-1FAF-6447-2927E9634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B9597D-379D-1947-2B57-20D04B66D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552899-093F-F926-A317-660C73804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2DE6-A533-CB47-547E-EF802D918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37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723" y="742464"/>
            <a:ext cx="8046719" cy="3590596"/>
          </a:xfrm>
        </p:spPr>
        <p:txBody>
          <a:bodyPr>
            <a:normAutofit/>
          </a:bodyPr>
          <a:lstStyle/>
          <a:p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5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800" dirty="0" err="1">
                <a:latin typeface="Arial" panose="020B0604020202020204" pitchFamily="34" charset="0"/>
                <a:cs typeface="Arial" panose="020B0604020202020204" pitchFamily="34" charset="0"/>
              </a:rPr>
              <a:t>fpga</a:t>
            </a:r>
            <a:b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(HANDWRITTEN DIGIT REGCONITION ON FPGA)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(Conv)</a:t>
            </a:r>
          </a:p>
        </p:txBody>
      </p:sp>
      <p:pic>
        <p:nvPicPr>
          <p:cNvPr id="3" name="Content Placeholder 2" descr="A diagram of a machine&#10;&#10;AI-generated content may be incorrect.">
            <a:extLst>
              <a:ext uri="{FF2B5EF4-FFF2-40B4-BE49-F238E27FC236}">
                <a16:creationId xmlns:a16="http://schemas.microsoft.com/office/drawing/2014/main" id="{C1E58C9C-07D8-2872-4176-C604698C967B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2235200" y="1883026"/>
            <a:ext cx="5049877" cy="435811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7703" y="2468880"/>
            <a:ext cx="3451411" cy="3772260"/>
          </a:xfrm>
        </p:spPr>
        <p:txBody>
          <a:bodyPr>
            <a:normAutofit/>
          </a:bodyPr>
          <a:lstStyle/>
          <a:p>
            <a:r>
              <a:rPr lang="en-US" dirty="0" err="1"/>
              <a:t>Data_in</a:t>
            </a:r>
            <a:r>
              <a:rPr lang="en-US" dirty="0"/>
              <a:t>: 12bit type Q4.8​ signed</a:t>
            </a:r>
          </a:p>
          <a:p>
            <a:r>
              <a:rPr lang="en-US" dirty="0"/>
              <a:t>Weight: 9bit</a:t>
            </a:r>
          </a:p>
          <a:p>
            <a:r>
              <a:rPr lang="en-US" dirty="0"/>
              <a:t>Out: 16bit type Q8.8​ signed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3E271-4779-5B9F-1018-6945A109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FAE0A818-EA38-A489-A5B6-B7C27F4C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(Conv)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52F3D-E9E7-0EB9-AD78-F02820AF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0" y="1291049"/>
            <a:ext cx="10336026" cy="52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870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52AE-E5CB-994C-46A5-2DE29F52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EE6E1B59-B27F-29A1-C2AD-96961545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(Conv)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4E651-1449-2007-BD39-3F90C0137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0" y="1181353"/>
            <a:ext cx="10181740" cy="55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8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A088B-1B2A-9C40-0A50-860741594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6FC6EBB-96C3-42EC-21F0-7F8DC3A7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24886"/>
            <a:ext cx="986654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(batch normalize)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2C58D1B-84C9-9490-AA0E-9AEA0DF7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2EF654-2EEC-4A1E-72A2-704665A12051}"/>
                  </a:ext>
                </a:extLst>
              </p:cNvPr>
              <p:cNvSpPr>
                <a:spLocks noGrp="1"/>
              </p:cNvSpPr>
              <p:nvPr>
                <p:ph sz="half" idx="15"/>
              </p:nvPr>
            </p:nvSpPr>
            <p:spPr>
              <a:xfrm>
                <a:off x="1552574" y="1493520"/>
                <a:ext cx="8861425" cy="462425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3600" dirty="0"/>
              </a:p>
              <a:p>
                <a:pPr/>
                <a:endParaRPr lang="en-US" sz="3600" dirty="0"/>
              </a:p>
              <a:p>
                <a:pPr/>
                <a:endParaRPr lang="en-US" sz="36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22EF654-2EEC-4A1E-72A2-704665A120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5"/>
              </p:nvPr>
            </p:nvSpPr>
            <p:spPr>
              <a:xfrm>
                <a:off x="1552574" y="1493520"/>
                <a:ext cx="8861425" cy="462425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diagram of a normalize&#10;&#10;AI-generated content may be incorrect.">
            <a:extLst>
              <a:ext uri="{FF2B5EF4-FFF2-40B4-BE49-F238E27FC236}">
                <a16:creationId xmlns:a16="http://schemas.microsoft.com/office/drawing/2014/main" id="{7FEB34B7-614F-69E1-6FCC-82789B9B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926" y="1883026"/>
            <a:ext cx="5536369" cy="30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1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1F27C-51E7-D4BE-9E27-B71F89734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75C6D32F-C4C1-E496-C721-F9C105D57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(batch normalize)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F71BD-9980-DE6C-1DC7-E53D8E7C7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0" y="1503678"/>
            <a:ext cx="10555173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5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E7EF8-6F06-B174-3897-7C7F0CCA1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8D45393-B0FD-A8FE-052C-398D2C479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(batch normalize)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A2938-704B-4794-B0A3-82D3351F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30" y="1278875"/>
            <a:ext cx="10574791" cy="52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8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9F6F-CC47-6F2A-F91A-A8D1D06AC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01B15175-C92C-BA09-E714-E35698DED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24886"/>
            <a:ext cx="986654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– global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805FC3F-06BF-29BC-0669-239B0C33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Picture 13" descr="A diagram of a flowchart&#10;&#10;AI-generated content may be incorrect.">
            <a:extLst>
              <a:ext uri="{FF2B5EF4-FFF2-40B4-BE49-F238E27FC236}">
                <a16:creationId xmlns:a16="http://schemas.microsoft.com/office/drawing/2014/main" id="{ACE74648-71D7-C963-3643-D99602ECE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944" y="1247374"/>
            <a:ext cx="5713095" cy="54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BA951-B19D-5DDC-BB3C-83DC7908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14C286AD-32AA-B00C-CFAD-55FDC35E6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– global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0E7CF-6126-DB1B-02A4-27FA5D85D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373" y="1695451"/>
            <a:ext cx="9955014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7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50A4-F526-EA50-6F3F-92B71E75C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1D29CC-1288-EB9C-9339-13A5B1D8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– global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E6A36-B9A6-A2E7-6585-7F92B7AED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1422814"/>
            <a:ext cx="9956626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4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1931D-043F-5A10-2760-2F70EC2FE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DD843D5-92FB-B460-C625-31CF205DB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FULLY CONNECT</a:t>
            </a:r>
          </a:p>
        </p:txBody>
      </p:sp>
      <p:pic>
        <p:nvPicPr>
          <p:cNvPr id="3" name="Picture 2" descr="A diagram of a computer circuit&#10;&#10;AI-generated content may be incorrect.">
            <a:extLst>
              <a:ext uri="{FF2B5EF4-FFF2-40B4-BE49-F238E27FC236}">
                <a16:creationId xmlns:a16="http://schemas.microsoft.com/office/drawing/2014/main" id="{6FF00D66-8437-C4B5-6AB7-9936F1A75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952" y="1287462"/>
            <a:ext cx="10190661" cy="474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9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997125" cy="2668587"/>
          </a:xfrm>
        </p:spPr>
        <p:txBody>
          <a:bodyPr>
            <a:normAutofit/>
          </a:bodyPr>
          <a:lstStyle/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neuron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training</a:t>
            </a:r>
          </a:p>
          <a:p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FPGA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lcd, camera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22">
            <a:extLst>
              <a:ext uri="{FF2B5EF4-FFF2-40B4-BE49-F238E27FC236}">
                <a16:creationId xmlns:a16="http://schemas.microsoft.com/office/drawing/2014/main" id="{6BEB5DB8-0BEE-1580-80DD-D8D0AA2BF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619" y="823694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FULLY CONNECT</a:t>
            </a:r>
          </a:p>
        </p:txBody>
      </p:sp>
      <p:pic>
        <p:nvPicPr>
          <p:cNvPr id="8" name="图片 145">
            <a:extLst>
              <a:ext uri="{FF2B5EF4-FFF2-40B4-BE49-F238E27FC236}">
                <a16:creationId xmlns:a16="http://schemas.microsoft.com/office/drawing/2014/main" id="{1A4776AE-A65F-A8C3-637E-C47C112C4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33" y="2195644"/>
            <a:ext cx="7394243" cy="3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8325-441E-EDF4-7AC3-5949A83F7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D526185B-54D6-7FBA-5480-795E8C43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FULLY CONNECT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7031-7886-FDC5-728C-DD940151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345" y="1078467"/>
            <a:ext cx="8826758" cy="54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9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232E8-0422-91CD-2462-4D8AA8ED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360E4217-C459-C6A2-C427-2A20BF22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730" y="337311"/>
            <a:ext cx="11029270" cy="1358140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FULLY CONNECT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BCD629-4386-8C8E-1449-F72A0AE5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221" y="1284051"/>
            <a:ext cx="9966465" cy="501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00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A5B45-5C6F-FC79-4451-ADC47A4AF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E062476-8A1B-A65F-2D87-AE0C454C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09" y="1071210"/>
            <a:ext cx="3195002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B0D00-FFAF-9DA7-0A7C-3B47FCFB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A computer screen with a computer chip&#10;&#10;AI-generated content may be incorrect.">
            <a:extLst>
              <a:ext uri="{FF2B5EF4-FFF2-40B4-BE49-F238E27FC236}">
                <a16:creationId xmlns:a16="http://schemas.microsoft.com/office/drawing/2014/main" id="{2BD60B3E-59A2-8416-3117-9D8E631C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420" y="604077"/>
            <a:ext cx="6048755" cy="564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0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7222" y="418393"/>
            <a:ext cx="6917319" cy="1536970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7CDB33-776F-1AF2-8220-0055A7E9D8A1}"/>
              </a:ext>
            </a:extLst>
          </p:cNvPr>
          <p:cNvSpPr txBox="1"/>
          <p:nvPr/>
        </p:nvSpPr>
        <p:spPr>
          <a:xfrm>
            <a:off x="4239285" y="2052072"/>
            <a:ext cx="7753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ở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neuron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(CNN). Sau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file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(weight).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Verilog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max, …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song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pipeline.</a:t>
            </a:r>
          </a:p>
          <a:p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Giao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debug.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8500" y="937824"/>
            <a:ext cx="6594768" cy="3445329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neuron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training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31" y="503237"/>
            <a:ext cx="6589150" cy="1988706"/>
          </a:xfrm>
        </p:spPr>
        <p:txBody>
          <a:bodyPr/>
          <a:lstStyle/>
          <a:p>
            <a:r>
              <a:rPr lang="en-US" dirty="0"/>
              <a:t>CONVOLUTION NEURON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C8FDB5-75CE-37C9-5647-1C12A6193F92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AutoShape 6" descr="Convolutional Neural Network">
            <a:extLst>
              <a:ext uri="{FF2B5EF4-FFF2-40B4-BE49-F238E27FC236}">
                <a16:creationId xmlns:a16="http://schemas.microsoft.com/office/drawing/2014/main" id="{FB7BAA6F-D1B0-6E28-2D55-1E9DED964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3E3E0-CF46-4D1D-1AE0-394446B01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9" y="2406556"/>
            <a:ext cx="7145675" cy="394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36" y="245872"/>
            <a:ext cx="9389288" cy="1362456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ARCHITECTURE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47F0F4-7A80-8F14-5EDA-8B4423544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60" y="812800"/>
            <a:ext cx="8859519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680" y="225551"/>
            <a:ext cx="7889768" cy="2039341"/>
          </a:xfrm>
        </p:spPr>
        <p:txBody>
          <a:bodyPr/>
          <a:lstStyle/>
          <a:p>
            <a:r>
              <a:rPr lang="en-US" dirty="0"/>
              <a:t>Binary Weight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0AC37B-49A9-AE1C-936D-A76447BB2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62" y="961781"/>
            <a:ext cx="7839603" cy="2467219"/>
          </a:xfrm>
          <a:prstGeom prst="rect">
            <a:avLst/>
          </a:prstGeom>
        </p:spPr>
      </p:pic>
      <p:pic>
        <p:nvPicPr>
          <p:cNvPr id="2050" name="Picture 2" descr="Scheme of the global max pooling mechanism. Global max pooling perform ...">
            <a:extLst>
              <a:ext uri="{FF2B5EF4-FFF2-40B4-BE49-F238E27FC236}">
                <a16:creationId xmlns:a16="http://schemas.microsoft.com/office/drawing/2014/main" id="{75C92488-B1C4-F647-D06F-F5B1E9B3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79" y="3850640"/>
            <a:ext cx="7763085" cy="268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D7A9B-10E6-0779-B7DF-501600BDC73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DCE56-3DFE-4D02-1B20-37D61EC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80" y="2229076"/>
            <a:ext cx="8314370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FPGA​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10" descr="A diagram of a network&#10;&#10;AI-generated content may be incorrect.">
            <a:extLst>
              <a:ext uri="{FF2B5EF4-FFF2-40B4-BE49-F238E27FC236}">
                <a16:creationId xmlns:a16="http://schemas.microsoft.com/office/drawing/2014/main" id="{EAFA0747-9330-91C8-04D0-16F320786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2554160"/>
            <a:ext cx="9641840" cy="368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{3054E573-BA01-4CC8-A8F6-9755008C97C2}tf33968143_win32</Template>
  <TotalTime>322</TotalTime>
  <Words>316</Words>
  <Application>Microsoft Office PowerPoint</Application>
  <PresentationFormat>Widescreen</PresentationFormat>
  <Paragraphs>75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 LT Pro</vt:lpstr>
      <vt:lpstr>Calibri</vt:lpstr>
      <vt:lpstr>Cambria Math</vt:lpstr>
      <vt:lpstr>Custom</vt:lpstr>
      <vt:lpstr>NhậN dạng số viết tay bằng fpga (HANDWRITTEN DIGIT REGCONITION ON FPGA)</vt:lpstr>
      <vt:lpstr>MỤC LỤC</vt:lpstr>
      <vt:lpstr>Giới thiệu công việc của đề tài</vt:lpstr>
      <vt:lpstr>Lựa chọn mô hình mạng neuron và training</vt:lpstr>
      <vt:lpstr>CONVOLUTION NEURON NETWORK</vt:lpstr>
      <vt:lpstr>AlexNet ARCHITECTURE</vt:lpstr>
      <vt:lpstr>Binary Weight</vt:lpstr>
      <vt:lpstr>Kết quả​</vt:lpstr>
      <vt:lpstr>Xây dựng khối tính toán trên FPGA​</vt:lpstr>
      <vt:lpstr>Khối tích chập (Conv)</vt:lpstr>
      <vt:lpstr>Khối tích chập (Conv)</vt:lpstr>
      <vt:lpstr>Khối tích chập (Conv)</vt:lpstr>
      <vt:lpstr>Khối chuẩn hóa(batch normalize)</vt:lpstr>
      <vt:lpstr>Khối chuẩn hóa(batch normalize)</vt:lpstr>
      <vt:lpstr>Khối chuẩn hóa(batch normalize)</vt:lpstr>
      <vt:lpstr>Khối maxpool – global maxpool</vt:lpstr>
      <vt:lpstr>Khối maxpool – global maxpool</vt:lpstr>
      <vt:lpstr>Khối maxpool – global maxpool</vt:lpstr>
      <vt:lpstr>Khối FULLY CONNECT</vt:lpstr>
      <vt:lpstr>Khối FULLY CONNECT</vt:lpstr>
      <vt:lpstr>Khối FULLY CONNECT</vt:lpstr>
      <vt:lpstr>Khối FULLY CONNECT</vt:lpstr>
      <vt:lpstr>Giao tiếp ngoại vi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Nhất Hoàng</dc:creator>
  <cp:lastModifiedBy>Nhất Hoàng</cp:lastModifiedBy>
  <cp:revision>6</cp:revision>
  <dcterms:created xsi:type="dcterms:W3CDTF">2025-03-15T05:52:53Z</dcterms:created>
  <dcterms:modified xsi:type="dcterms:W3CDTF">2025-03-15T11:14:55Z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